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gcdoOsqkMB5GVXl2pionpQWzU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11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>
  <p:cSld name="Diapositive de titr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4598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833872"/>
            <a:ext cx="12192000" cy="1024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/>
        </p:nvSpPr>
        <p:spPr>
          <a:xfrm>
            <a:off x="-56606" y="4486859"/>
            <a:ext cx="12705806" cy="1957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600"/>
              <a:buFont typeface="Arial"/>
              <a:buNone/>
            </a:pPr>
            <a:r>
              <a:rPr lang="fr-BE" sz="3600" b="1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CNDG</a:t>
            </a:r>
            <a:r>
              <a:rPr lang="fr-BE" sz="3600" b="1" i="1" u="none" strike="noStrike" cap="none" dirty="0">
                <a:solidFill>
                  <a:srgbClr val="2F5496"/>
                </a:solidFill>
                <a:latin typeface="Arial"/>
                <a:ea typeface="Arial"/>
                <a:cs typeface="Arial"/>
                <a:sym typeface="Arial"/>
              </a:rPr>
              <a:t>    PERSEVEREAZĂ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600"/>
              <a:buFont typeface="Arial"/>
              <a:buNone/>
            </a:pPr>
            <a:endParaRPr lang="fr-BE" sz="3600" b="1" i="1" dirty="0">
              <a:solidFill>
                <a:srgbClr val="2F5496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3600"/>
              <a:buFont typeface="Arial"/>
              <a:buNone/>
            </a:pPr>
            <a:r>
              <a:rPr lang="fr-BE" sz="3600" b="1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RECYCLING MAKES THE WORLD GO ROUND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E645CE-6734-6045-9D3F-A4169FB076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93" y="4356231"/>
            <a:ext cx="1076325" cy="922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EFDBBC6-E28D-F94C-E7C9-F458C3B7C8EB}"/>
              </a:ext>
            </a:extLst>
          </p:cNvPr>
          <p:cNvSpPr txBox="1"/>
          <p:nvPr/>
        </p:nvSpPr>
        <p:spPr>
          <a:xfrm>
            <a:off x="1785258" y="1117726"/>
            <a:ext cx="6096000" cy="4246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 RESULTS</a:t>
            </a:r>
            <a:endParaRPr lang="en-GB" sz="24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4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-basic knowledge of social and economic recycling benefits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-Classifying waste intellectual outputs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-green competency in segregation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-enhanced awareness of the paper recycling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-enhanced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awareness of the proper digital device waste management</a:t>
            </a:r>
          </a:p>
        </p:txBody>
      </p:sp>
    </p:spTree>
    <p:extLst>
      <p:ext uri="{BB962C8B-B14F-4D97-AF65-F5344CB8AC3E}">
        <p14:creationId xmlns:p14="http://schemas.microsoft.com/office/powerpoint/2010/main" val="86778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/>
        </p:nvSpPr>
        <p:spPr>
          <a:xfrm>
            <a:off x="881744" y="1780736"/>
            <a:ext cx="4321627" cy="4532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BE" dirty="0">
                <a:solidFill>
                  <a:srgbClr val="00B050"/>
                </a:solidFill>
              </a:rPr>
              <a:t>1.</a:t>
            </a:r>
            <a:r>
              <a:rPr lang="fr-BE" sz="1600" dirty="0">
                <a:solidFill>
                  <a:srgbClr val="00B050"/>
                </a:solidFill>
              </a:rPr>
              <a:t>DEZVOLTAREA ABILITĂȚILOR PRIVIND MANAGEMENTUL DEȘEURILOR</a:t>
            </a: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fr-BE" dirty="0">
              <a:solidFill>
                <a:srgbClr val="00B050"/>
              </a:solidFill>
            </a:endParaRP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BE" dirty="0">
                <a:solidFill>
                  <a:srgbClr val="00B050"/>
                </a:solidFill>
              </a:rPr>
              <a:t>2.</a:t>
            </a:r>
            <a:r>
              <a:rPr lang="fr-BE" sz="1600" dirty="0">
                <a:solidFill>
                  <a:srgbClr val="00B050"/>
                </a:solidFill>
              </a:rPr>
              <a:t>DEZVOLTAREA ABILITĂȚILOR DIGITALE</a:t>
            </a: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fr-BE" dirty="0">
              <a:solidFill>
                <a:srgbClr val="00B050"/>
              </a:solidFill>
            </a:endParaRP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BE" sz="1600" dirty="0" err="1">
                <a:solidFill>
                  <a:srgbClr val="00B050"/>
                </a:solidFill>
              </a:rPr>
              <a:t>Proiectul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isi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propune</a:t>
            </a:r>
            <a:r>
              <a:rPr lang="fr-BE" sz="1600" dirty="0">
                <a:solidFill>
                  <a:srgbClr val="00B050"/>
                </a:solidFill>
              </a:rPr>
              <a:t> sa </a:t>
            </a:r>
            <a:r>
              <a:rPr lang="fr-BE" sz="1600" dirty="0" err="1">
                <a:solidFill>
                  <a:srgbClr val="00B050"/>
                </a:solidFill>
              </a:rPr>
              <a:t>constientizeze</a:t>
            </a:r>
            <a:r>
              <a:rPr lang="fr-BE" sz="1600" dirty="0">
                <a:solidFill>
                  <a:srgbClr val="00B050"/>
                </a:solidFill>
              </a:rPr>
              <a:t> at</a:t>
            </a:r>
            <a:r>
              <a:rPr lang="en-GB" sz="1600" dirty="0">
                <a:solidFill>
                  <a:srgbClr val="00B050"/>
                </a:solidFill>
              </a:rPr>
              <a:t>â</a:t>
            </a:r>
            <a:r>
              <a:rPr lang="fr-BE" sz="1600" dirty="0">
                <a:solidFill>
                  <a:srgbClr val="00B050"/>
                </a:solidFill>
              </a:rPr>
              <a:t>t </a:t>
            </a:r>
            <a:r>
              <a:rPr lang="fr-BE" sz="1600" dirty="0" err="1">
                <a:solidFill>
                  <a:srgbClr val="00B050"/>
                </a:solidFill>
              </a:rPr>
              <a:t>elevii</a:t>
            </a:r>
            <a:r>
              <a:rPr lang="fr-BE" sz="1600" dirty="0">
                <a:solidFill>
                  <a:srgbClr val="00B050"/>
                </a:solidFill>
              </a:rPr>
              <a:t>, </a:t>
            </a:r>
            <a:r>
              <a:rPr lang="fr-BE" sz="1600" dirty="0" err="1">
                <a:solidFill>
                  <a:srgbClr val="00B050"/>
                </a:solidFill>
              </a:rPr>
              <a:t>cât</a:t>
            </a:r>
            <a:r>
              <a:rPr lang="fr-BE" sz="1600">
                <a:solidFill>
                  <a:srgbClr val="00B050"/>
                </a:solidFill>
              </a:rPr>
              <a:t> si </a:t>
            </a:r>
            <a:r>
              <a:rPr lang="fr-BE" sz="1600" dirty="0" err="1">
                <a:solidFill>
                  <a:srgbClr val="00B050"/>
                </a:solidFill>
              </a:rPr>
              <a:t>profesorii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cu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privire</a:t>
            </a:r>
            <a:r>
              <a:rPr lang="fr-BE" sz="1600" dirty="0">
                <a:solidFill>
                  <a:srgbClr val="00B050"/>
                </a:solidFill>
              </a:rPr>
              <a:t> la </a:t>
            </a:r>
            <a:r>
              <a:rPr lang="fr-BE" sz="1600" dirty="0" err="1">
                <a:solidFill>
                  <a:srgbClr val="00B050"/>
                </a:solidFill>
              </a:rPr>
              <a:t>reciclare</a:t>
            </a:r>
            <a:r>
              <a:rPr lang="fr-BE" sz="1600" dirty="0">
                <a:solidFill>
                  <a:srgbClr val="00B050"/>
                </a:solidFill>
              </a:rPr>
              <a:t> si </a:t>
            </a:r>
            <a:r>
              <a:rPr lang="fr-BE" sz="1600" dirty="0" err="1">
                <a:solidFill>
                  <a:srgbClr val="00B050"/>
                </a:solidFill>
              </a:rPr>
              <a:t>tematica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protectiei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mediului</a:t>
            </a:r>
            <a:r>
              <a:rPr lang="fr-BE" sz="1600" dirty="0">
                <a:solidFill>
                  <a:srgbClr val="00B050"/>
                </a:solidFill>
              </a:rPr>
              <a:t>, ca un </a:t>
            </a:r>
            <a:r>
              <a:rPr lang="fr-BE" sz="1600" dirty="0" err="1">
                <a:solidFill>
                  <a:srgbClr val="00B050"/>
                </a:solidFill>
              </a:rPr>
              <a:t>demers</a:t>
            </a:r>
            <a:r>
              <a:rPr lang="fr-BE" sz="1600" dirty="0">
                <a:solidFill>
                  <a:srgbClr val="00B050"/>
                </a:solidFill>
              </a:rPr>
              <a:t> de </a:t>
            </a:r>
            <a:r>
              <a:rPr lang="fr-BE" sz="1600" dirty="0" err="1">
                <a:solidFill>
                  <a:srgbClr val="00B050"/>
                </a:solidFill>
              </a:rPr>
              <a:t>intarire</a:t>
            </a:r>
            <a:r>
              <a:rPr lang="fr-BE" sz="1600" dirty="0">
                <a:solidFill>
                  <a:srgbClr val="00B050"/>
                </a:solidFill>
              </a:rPr>
              <a:t> a </a:t>
            </a:r>
            <a:r>
              <a:rPr lang="fr-BE" sz="1600" dirty="0" err="1">
                <a:solidFill>
                  <a:srgbClr val="00B050"/>
                </a:solidFill>
              </a:rPr>
              <a:t>informatiilor</a:t>
            </a:r>
            <a:r>
              <a:rPr lang="fr-BE" sz="1600" dirty="0">
                <a:solidFill>
                  <a:srgbClr val="00B050"/>
                </a:solidFill>
              </a:rPr>
              <a:t> care </a:t>
            </a:r>
            <a:r>
              <a:rPr lang="fr-BE" sz="1600" dirty="0" err="1">
                <a:solidFill>
                  <a:srgbClr val="00B050"/>
                </a:solidFill>
              </a:rPr>
              <a:t>sunt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oferite</a:t>
            </a:r>
            <a:r>
              <a:rPr lang="fr-BE" sz="1600" dirty="0">
                <a:solidFill>
                  <a:srgbClr val="00B050"/>
                </a:solidFill>
              </a:rPr>
              <a:t> in </a:t>
            </a:r>
            <a:r>
              <a:rPr lang="fr-BE" sz="1600" dirty="0" err="1">
                <a:solidFill>
                  <a:srgbClr val="00B050"/>
                </a:solidFill>
              </a:rPr>
              <a:t>timpul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optionalelor</a:t>
            </a:r>
            <a:r>
              <a:rPr lang="fr-BE" sz="1600" dirty="0">
                <a:solidFill>
                  <a:srgbClr val="00B050"/>
                </a:solidFill>
              </a:rPr>
              <a:t> de </a:t>
            </a:r>
            <a:r>
              <a:rPr lang="fr-BE" sz="1600" dirty="0" err="1">
                <a:solidFill>
                  <a:srgbClr val="00B050"/>
                </a:solidFill>
              </a:rPr>
              <a:t>protectie</a:t>
            </a:r>
            <a:r>
              <a:rPr lang="fr-BE" sz="1600" dirty="0">
                <a:solidFill>
                  <a:srgbClr val="00B050"/>
                </a:solidFill>
              </a:rPr>
              <a:t> a </a:t>
            </a:r>
            <a:r>
              <a:rPr lang="fr-BE" sz="1600" dirty="0" err="1">
                <a:solidFill>
                  <a:srgbClr val="00B050"/>
                </a:solidFill>
              </a:rPr>
              <a:t>mediului</a:t>
            </a:r>
            <a:r>
              <a:rPr lang="fr-BE" sz="1600" dirty="0"/>
              <a:t>.</a:t>
            </a:r>
          </a:p>
        </p:txBody>
      </p:sp>
      <p:sp>
        <p:nvSpPr>
          <p:cNvPr id="88" name="Google Shape;88;p2"/>
          <p:cNvSpPr txBox="1"/>
          <p:nvPr/>
        </p:nvSpPr>
        <p:spPr>
          <a:xfrm>
            <a:off x="6096000" y="2070932"/>
            <a:ext cx="3882911" cy="2919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BE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sp>
        <p:nvSpPr>
          <p:cNvPr id="89" name="Google Shape;89;p2"/>
          <p:cNvSpPr txBox="1"/>
          <p:nvPr/>
        </p:nvSpPr>
        <p:spPr>
          <a:xfrm>
            <a:off x="4626429" y="326572"/>
            <a:ext cx="2710542" cy="843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800"/>
              <a:buFont typeface="Arial"/>
              <a:buNone/>
            </a:pPr>
            <a:r>
              <a:rPr lang="fr-BE" sz="2800" b="1" i="1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       RMWGR</a:t>
            </a:r>
            <a:endParaRPr sz="28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755057" y="1169776"/>
            <a:ext cx="3444057" cy="698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fr-BE" sz="3600" b="1" i="1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OBIECTIVE </a:t>
            </a:r>
            <a:r>
              <a:rPr lang="en-GB" sz="3600" b="1" i="1" u="none" strike="noStrike" cap="none" dirty="0">
                <a:solidFill>
                  <a:srgbClr val="2E75B5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3600" b="1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88;p2">
            <a:extLst>
              <a:ext uri="{FF2B5EF4-FFF2-40B4-BE49-F238E27FC236}">
                <a16:creationId xmlns:a16="http://schemas.microsoft.com/office/drawing/2014/main" id="{EB326E3D-86CF-5384-4124-1C9C623E70C1}"/>
              </a:ext>
            </a:extLst>
          </p:cNvPr>
          <p:cNvSpPr txBox="1"/>
          <p:nvPr/>
        </p:nvSpPr>
        <p:spPr>
          <a:xfrm>
            <a:off x="6096000" y="1518798"/>
            <a:ext cx="4149611" cy="352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BE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fr-BE" b="0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Proiectul</a:t>
            </a:r>
            <a:r>
              <a:rPr lang="fr-BE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va </a:t>
            </a:r>
            <a:r>
              <a:rPr lang="fr-BE" b="0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conduce</a:t>
            </a:r>
            <a:r>
              <a:rPr lang="fr-BE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fr-BE" b="0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serie</a:t>
            </a:r>
            <a:r>
              <a:rPr lang="fr-BE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fr-BE" b="0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instruiri</a:t>
            </a:r>
            <a:r>
              <a:rPr lang="fr-BE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BE" b="0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în</a:t>
            </a:r>
            <a:r>
              <a:rPr lang="fr-BE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BE" b="0" i="0" u="none" strike="noStrike" cap="none" dirty="0" err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domeniul</a:t>
            </a:r>
            <a:endParaRPr lang="fr-BE" b="0" i="0" u="none" strike="noStrike" cap="none" dirty="0">
              <a:solidFill>
                <a:srgbClr val="00B05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BE" dirty="0" err="1">
                <a:solidFill>
                  <a:srgbClr val="00B050"/>
                </a:solidFill>
              </a:rPr>
              <a:t>colectării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selective</a:t>
            </a:r>
            <a:r>
              <a:rPr lang="fr-BE" dirty="0">
                <a:solidFill>
                  <a:srgbClr val="00B050"/>
                </a:solidFill>
              </a:rPr>
              <a:t> a </a:t>
            </a:r>
            <a:r>
              <a:rPr lang="fr-BE" dirty="0" err="1">
                <a:solidFill>
                  <a:srgbClr val="00B050"/>
                </a:solidFill>
              </a:rPr>
              <a:t>deșeurilor</a:t>
            </a:r>
            <a:r>
              <a:rPr lang="fr-BE" dirty="0">
                <a:solidFill>
                  <a:srgbClr val="00B050"/>
                </a:solidFill>
              </a:rPr>
              <a:t> care </a:t>
            </a:r>
            <a:r>
              <a:rPr lang="fr-BE" dirty="0" err="1">
                <a:solidFill>
                  <a:srgbClr val="00B050"/>
                </a:solidFill>
              </a:rPr>
              <a:t>pe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parcursul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implementării</a:t>
            </a:r>
            <a:r>
              <a:rPr lang="fr-BE" dirty="0">
                <a:solidFill>
                  <a:srgbClr val="00B050"/>
                </a:solidFill>
              </a:rPr>
              <a:t> vor </a:t>
            </a:r>
            <a:r>
              <a:rPr lang="fr-BE" dirty="0" err="1">
                <a:solidFill>
                  <a:srgbClr val="00B050"/>
                </a:solidFill>
              </a:rPr>
              <a:t>asigura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instituțiile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cu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tomberoane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specializate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pentru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colectarea</a:t>
            </a:r>
            <a:r>
              <a:rPr lang="fr-BE" dirty="0">
                <a:solidFill>
                  <a:srgbClr val="00B050"/>
                </a:solidFill>
              </a:rPr>
              <a:t> a </a:t>
            </a:r>
            <a:r>
              <a:rPr lang="fr-BE" dirty="0" err="1">
                <a:solidFill>
                  <a:srgbClr val="00B050"/>
                </a:solidFill>
              </a:rPr>
              <a:t>două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categorii</a:t>
            </a:r>
            <a:r>
              <a:rPr lang="fr-BE" dirty="0">
                <a:solidFill>
                  <a:srgbClr val="00B050"/>
                </a:solidFill>
              </a:rPr>
              <a:t> de</a:t>
            </a: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deșeuri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en-GB" dirty="0">
                <a:solidFill>
                  <a:srgbClr val="00B050"/>
                </a:solidFill>
              </a:rPr>
              <a:t>: </a:t>
            </a: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sz="2000" b="1" dirty="0">
                <a:solidFill>
                  <a:srgbClr val="00B050"/>
                </a:solidFill>
              </a:rPr>
              <a:t>                   </a:t>
            </a:r>
            <a:r>
              <a:rPr lang="en-GB" sz="2000" b="1" dirty="0">
                <a:solidFill>
                  <a:srgbClr val="FFFF00"/>
                </a:solidFill>
              </a:rPr>
              <a:t>PLASTIC</a:t>
            </a: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dirty="0">
                <a:solidFill>
                  <a:srgbClr val="00B050"/>
                </a:solidFill>
              </a:rPr>
              <a:t>                   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HÂRTIE</a:t>
            </a: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solidFill>
                  <a:srgbClr val="FF0000"/>
                </a:solidFill>
              </a:rPr>
              <a:t>2 </a:t>
            </a:r>
            <a:r>
              <a:rPr lang="en-GB" b="1" dirty="0" err="1">
                <a:solidFill>
                  <a:srgbClr val="FF0000"/>
                </a:solidFill>
              </a:rPr>
              <a:t>categorii</a:t>
            </a:r>
            <a:r>
              <a:rPr lang="en-GB" b="1" dirty="0">
                <a:solidFill>
                  <a:srgbClr val="FF0000"/>
                </a:solidFill>
              </a:rPr>
              <a:t> din </a:t>
            </a:r>
            <a:r>
              <a:rPr lang="en-GB" b="1" dirty="0" err="1">
                <a:solidFill>
                  <a:srgbClr val="FF0000"/>
                </a:solidFill>
              </a:rPr>
              <a:t>cele</a:t>
            </a:r>
            <a:r>
              <a:rPr lang="en-GB" b="1" dirty="0">
                <a:solidFill>
                  <a:srgbClr val="FF0000"/>
                </a:solidFill>
              </a:rPr>
              <a:t> 6 : plastic, </a:t>
            </a:r>
            <a:r>
              <a:rPr lang="en-GB" b="1" dirty="0" err="1">
                <a:solidFill>
                  <a:srgbClr val="FF0000"/>
                </a:solidFill>
              </a:rPr>
              <a:t>hârtie</a:t>
            </a:r>
            <a:r>
              <a:rPr lang="en-GB" b="1" dirty="0">
                <a:solidFill>
                  <a:srgbClr val="FF0000"/>
                </a:solidFill>
              </a:rPr>
              <a:t>, </a:t>
            </a:r>
            <a:r>
              <a:rPr lang="en-GB" b="1" dirty="0" err="1">
                <a:solidFill>
                  <a:srgbClr val="FF0000"/>
                </a:solidFill>
              </a:rPr>
              <a:t>sticlă</a:t>
            </a:r>
            <a:r>
              <a:rPr lang="en-GB" b="1" dirty="0">
                <a:solidFill>
                  <a:srgbClr val="FF0000"/>
                </a:solidFill>
              </a:rPr>
              <a:t>,</a:t>
            </a:r>
          </a:p>
          <a:p>
            <a:pPr marL="0" marR="0" lvl="0" indent="0" algn="l" rtl="0">
              <a:lnSpc>
                <a:spcPct val="128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solidFill>
                  <a:srgbClr val="FF0000"/>
                </a:solidFill>
              </a:rPr>
              <a:t>metal, </a:t>
            </a:r>
            <a:r>
              <a:rPr lang="en-GB" b="1" dirty="0" err="1">
                <a:solidFill>
                  <a:srgbClr val="FF0000"/>
                </a:solidFill>
              </a:rPr>
              <a:t>deșeuri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echipamente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electrice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și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electronice</a:t>
            </a:r>
            <a:endParaRPr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AC1D05-4CC8-9BE8-5043-62A5268EAF59}"/>
              </a:ext>
            </a:extLst>
          </p:cNvPr>
          <p:cNvGraphicFramePr>
            <a:graphicFrameLocks noGrp="1"/>
          </p:cNvGraphicFramePr>
          <p:nvPr/>
        </p:nvGraphicFramePr>
        <p:xfrm>
          <a:off x="1773537" y="1633864"/>
          <a:ext cx="8644926" cy="4734861"/>
        </p:xfrm>
        <a:graphic>
          <a:graphicData uri="http://schemas.openxmlformats.org/drawingml/2006/table">
            <a:tbl>
              <a:tblPr/>
              <a:tblGrid>
                <a:gridCol w="213616">
                  <a:extLst>
                    <a:ext uri="{9D8B030D-6E8A-4147-A177-3AD203B41FA5}">
                      <a16:colId xmlns:a16="http://schemas.microsoft.com/office/drawing/2014/main" val="2076646596"/>
                    </a:ext>
                  </a:extLst>
                </a:gridCol>
                <a:gridCol w="616873">
                  <a:extLst>
                    <a:ext uri="{9D8B030D-6E8A-4147-A177-3AD203B41FA5}">
                      <a16:colId xmlns:a16="http://schemas.microsoft.com/office/drawing/2014/main" val="3282912181"/>
                    </a:ext>
                  </a:extLst>
                </a:gridCol>
                <a:gridCol w="364020">
                  <a:extLst>
                    <a:ext uri="{9D8B030D-6E8A-4147-A177-3AD203B41FA5}">
                      <a16:colId xmlns:a16="http://schemas.microsoft.com/office/drawing/2014/main" val="3547179764"/>
                    </a:ext>
                  </a:extLst>
                </a:gridCol>
                <a:gridCol w="257212">
                  <a:extLst>
                    <a:ext uri="{9D8B030D-6E8A-4147-A177-3AD203B41FA5}">
                      <a16:colId xmlns:a16="http://schemas.microsoft.com/office/drawing/2014/main" val="4271477214"/>
                    </a:ext>
                  </a:extLst>
                </a:gridCol>
                <a:gridCol w="257212">
                  <a:extLst>
                    <a:ext uri="{9D8B030D-6E8A-4147-A177-3AD203B41FA5}">
                      <a16:colId xmlns:a16="http://schemas.microsoft.com/office/drawing/2014/main" val="1078956419"/>
                    </a:ext>
                  </a:extLst>
                </a:gridCol>
                <a:gridCol w="257212">
                  <a:extLst>
                    <a:ext uri="{9D8B030D-6E8A-4147-A177-3AD203B41FA5}">
                      <a16:colId xmlns:a16="http://schemas.microsoft.com/office/drawing/2014/main" val="1188560806"/>
                    </a:ext>
                  </a:extLst>
                </a:gridCol>
                <a:gridCol w="257212">
                  <a:extLst>
                    <a:ext uri="{9D8B030D-6E8A-4147-A177-3AD203B41FA5}">
                      <a16:colId xmlns:a16="http://schemas.microsoft.com/office/drawing/2014/main" val="3380086316"/>
                    </a:ext>
                  </a:extLst>
                </a:gridCol>
                <a:gridCol w="257212">
                  <a:extLst>
                    <a:ext uri="{9D8B030D-6E8A-4147-A177-3AD203B41FA5}">
                      <a16:colId xmlns:a16="http://schemas.microsoft.com/office/drawing/2014/main" val="732757768"/>
                    </a:ext>
                  </a:extLst>
                </a:gridCol>
                <a:gridCol w="257212">
                  <a:extLst>
                    <a:ext uri="{9D8B030D-6E8A-4147-A177-3AD203B41FA5}">
                      <a16:colId xmlns:a16="http://schemas.microsoft.com/office/drawing/2014/main" val="3743008432"/>
                    </a:ext>
                  </a:extLst>
                </a:gridCol>
                <a:gridCol w="257212">
                  <a:extLst>
                    <a:ext uri="{9D8B030D-6E8A-4147-A177-3AD203B41FA5}">
                      <a16:colId xmlns:a16="http://schemas.microsoft.com/office/drawing/2014/main" val="676675232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947029401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2653892720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1566074432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3774665876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766387908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266631585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3657084671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1378409220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3416656526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3588770272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2489053665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4099593679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166929180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3558973282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654772595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1394961660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3243681126"/>
                    </a:ext>
                  </a:extLst>
                </a:gridCol>
                <a:gridCol w="279009">
                  <a:extLst>
                    <a:ext uri="{9D8B030D-6E8A-4147-A177-3AD203B41FA5}">
                      <a16:colId xmlns:a16="http://schemas.microsoft.com/office/drawing/2014/main" val="706361007"/>
                    </a:ext>
                  </a:extLst>
                </a:gridCol>
                <a:gridCol w="209257">
                  <a:extLst>
                    <a:ext uri="{9D8B030D-6E8A-4147-A177-3AD203B41FA5}">
                      <a16:colId xmlns:a16="http://schemas.microsoft.com/office/drawing/2014/main" val="2488970190"/>
                    </a:ext>
                  </a:extLst>
                </a:gridCol>
                <a:gridCol w="209257">
                  <a:extLst>
                    <a:ext uri="{9D8B030D-6E8A-4147-A177-3AD203B41FA5}">
                      <a16:colId xmlns:a16="http://schemas.microsoft.com/office/drawing/2014/main" val="1005197796"/>
                    </a:ext>
                  </a:extLst>
                </a:gridCol>
                <a:gridCol w="209257">
                  <a:extLst>
                    <a:ext uri="{9D8B030D-6E8A-4147-A177-3AD203B41FA5}">
                      <a16:colId xmlns:a16="http://schemas.microsoft.com/office/drawing/2014/main" val="2307703476"/>
                    </a:ext>
                  </a:extLst>
                </a:gridCol>
              </a:tblGrid>
              <a:tr h="200038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Recycling Makes the World Go Round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717083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456389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9983467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983184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814153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568070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382126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0298064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202395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449266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518056"/>
                  </a:ext>
                </a:extLst>
              </a:tr>
              <a:tr h="10723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TIMETABLE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847742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870532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220010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810436"/>
                  </a:ext>
                </a:extLst>
              </a:tr>
              <a:tr h="6186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595003"/>
                  </a:ext>
                </a:extLst>
              </a:tr>
              <a:tr h="61867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918848"/>
                  </a:ext>
                </a:extLst>
              </a:tr>
              <a:tr h="110949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Responsible Partner</a:t>
                      </a:r>
                    </a:p>
                  </a:txBody>
                  <a:tcPr marL="2062" marR="2062" marT="20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MONTHS</a:t>
                      </a:r>
                    </a:p>
                  </a:txBody>
                  <a:tcPr marL="2062" marR="2062" marT="206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M4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M5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M7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M8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M9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M10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M11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M12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M13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M14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M15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M16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M17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M18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M19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M20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M21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M22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M23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M24</a:t>
                      </a: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26120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WP1 PM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740573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Coordination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CNDG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856216"/>
                  </a:ext>
                </a:extLst>
              </a:tr>
              <a:tr h="110949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Communication with partners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CNDG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0876123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Reports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132381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 Budget Management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CNDG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788204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Monitoring  implementation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GNDG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08577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 Assessments of results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44648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 Dissemination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969619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WP2 LTA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56535"/>
                  </a:ext>
                </a:extLst>
              </a:tr>
              <a:tr h="110949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 Recycling-social and economic benefits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CNDG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564998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 Classifying waste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982034"/>
                  </a:ext>
                </a:extLst>
              </a:tr>
              <a:tr h="110949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Three types of waste. Segregation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IVDA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108162"/>
                  </a:ext>
                </a:extLst>
              </a:tr>
              <a:tr h="110949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 The Benefits of Paper Recycling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LPGG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194753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Recycling Digital Devices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AESA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3161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85610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236466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331878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053732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159025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728209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822620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825638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062182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720576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52524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09076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283452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991455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34962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592961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256917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60813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PARTICIPATING ORGANIZATIONS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542454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399514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Colegiul National Dinicu Golescu (E10052984 - Romania)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292717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Agrupamento de Escolas de Santo André Barreiro (E10082246 - Portugal)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392005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Ratsgymnasium Osnabrück (E10249062 - Germany)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311540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Lycée Pierre Gilles de Gennes (E10102893 - France)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687411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IES Valle Del Azahar (E10192106 - Spain)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54039"/>
                  </a:ext>
                </a:extLst>
              </a:tr>
              <a:tr h="76303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all participating organizations involved     -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CNDG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AESA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LPGG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IVDA</a:t>
                      </a: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970787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526508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534466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577450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875379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844838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712367"/>
                  </a:ext>
                </a:extLst>
              </a:tr>
              <a:tr h="59805"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62" marR="2062" marT="20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46599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D0808D0-B13C-3115-A7F4-21AA22446395}"/>
              </a:ext>
            </a:extLst>
          </p:cNvPr>
          <p:cNvSpPr txBox="1"/>
          <p:nvPr/>
        </p:nvSpPr>
        <p:spPr>
          <a:xfrm>
            <a:off x="2166257" y="745540"/>
            <a:ext cx="6096000" cy="4013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‘Recycling makes the world go round’ Project plan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Nov </a:t>
            </a:r>
            <a:r>
              <a:rPr lang="en-GB" sz="2000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28</a:t>
            </a:r>
            <a:r>
              <a:rPr lang="en-GB" sz="2000" baseline="30000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</a:t>
            </a:r>
            <a:r>
              <a:rPr lang="en-GB" sz="2000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– 2</a:t>
            </a:r>
            <a:r>
              <a:rPr lang="en-GB" sz="2000" baseline="30000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nd</a:t>
            </a:r>
            <a:r>
              <a:rPr lang="en-GB" sz="2000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Dec, </a:t>
            </a:r>
            <a:r>
              <a:rPr lang="en-GB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2022 Activity in Romania at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en-GB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CNDG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-Power Point Presentation: </a:t>
            </a:r>
            <a:r>
              <a:rPr lang="en-GB" sz="24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‘ Recycling - social and economic advantages’</a:t>
            </a:r>
            <a:endParaRPr lang="en-GB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-Project Logo contest ( each team comes up with their idea of a project logo)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FD2457-BDD1-C506-D1C5-58946DDDEF54}"/>
              </a:ext>
            </a:extLst>
          </p:cNvPr>
          <p:cNvSpPr txBox="1"/>
          <p:nvPr/>
        </p:nvSpPr>
        <p:spPr>
          <a:xfrm>
            <a:off x="3048000" y="1249429"/>
            <a:ext cx="6096000" cy="3987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March 2023, </a:t>
            </a:r>
            <a:r>
              <a:rPr lang="en-GB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Osnabrück</a:t>
            </a:r>
            <a:r>
              <a:rPr lang="en-GB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Germany     </a:t>
            </a:r>
            <a:r>
              <a:rPr lang="en-GB" sz="2400" dirty="0" err="1">
                <a:solidFill>
                  <a:schemeClr val="accent6"/>
                </a:solidFill>
              </a:rPr>
              <a:t>Ratsgymnasium</a:t>
            </a:r>
            <a:endParaRPr lang="en-GB" sz="2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Transnational</a:t>
            </a:r>
            <a:r>
              <a:rPr lang="en-GB" sz="24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activity</a:t>
            </a:r>
            <a:endParaRPr lang="en-GB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Power Point Presentation : </a:t>
            </a:r>
            <a:r>
              <a:rPr lang="en-GB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‘ Classifying waste’</a:t>
            </a: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Power Point Presentation: ‘ General Solid waste ( putrescible&amp; NON- putrescible)</a:t>
            </a:r>
            <a:endParaRPr lang="en-GB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Redesigning Clothing items Contest ( each team presents a </a:t>
            </a:r>
            <a:r>
              <a:rPr lang="en-GB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Fast Fashion </a:t>
            </a:r>
            <a:r>
              <a:rPr lang="en-GB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item redesigned &amp; reused as an encouragement for the Millennials to fight against Fast Fashion)</a:t>
            </a:r>
            <a:endParaRPr lang="en-GB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5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FF9AA6-290E-8467-16BA-58A5055FA03E}"/>
              </a:ext>
            </a:extLst>
          </p:cNvPr>
          <p:cNvSpPr txBox="1"/>
          <p:nvPr/>
        </p:nvSpPr>
        <p:spPr>
          <a:xfrm>
            <a:off x="3048000" y="1415981"/>
            <a:ext cx="6096000" cy="349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May  2023 Malaga, Spain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B0F0"/>
                </a:solidFill>
              </a:rPr>
              <a:t>IES Valle Del </a:t>
            </a:r>
            <a:r>
              <a:rPr lang="en-GB" sz="2000" dirty="0" err="1">
                <a:solidFill>
                  <a:srgbClr val="00B0F0"/>
                </a:solidFill>
              </a:rPr>
              <a:t>Azahar</a:t>
            </a:r>
            <a:endParaRPr lang="en-GB" sz="2000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Transnational  activities</a:t>
            </a:r>
            <a:endParaRPr lang="en-GB" sz="12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Research/Power Point Presentation: </a:t>
            </a:r>
            <a:r>
              <a:rPr lang="en-GB" sz="2000" dirty="0"/>
              <a:t>Segregation of Glass, Metal and Plastic Waste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Active Citizenship Action: a Campaign for Green Environment against Marine Plastic  (students collect plastic waste in a tourist area wearing project t-shirts to raise the residents and tourist awareness of the danger marine plastic pollution presents nowadays)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8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F56569-32A5-D0BF-F901-95A3D79FEF7A}"/>
              </a:ext>
            </a:extLst>
          </p:cNvPr>
          <p:cNvSpPr txBox="1"/>
          <p:nvPr/>
        </p:nvSpPr>
        <p:spPr>
          <a:xfrm>
            <a:off x="2579914" y="544286"/>
            <a:ext cx="6564086" cy="4833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dirty="0">
                <a:solidFill>
                  <a:srgbClr val="222222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October</a:t>
            </a: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2023, </a:t>
            </a:r>
            <a:r>
              <a:rPr lang="en-GB" sz="14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Digne</a:t>
            </a: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-les-Bains, France 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Lycée Pierre Gilles de Gennes</a:t>
            </a:r>
            <a:endParaRPr lang="en-GB" sz="2000" dirty="0"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Transnational </a:t>
            </a:r>
            <a:r>
              <a:rPr lang="en-GB" sz="14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activity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 </a:t>
            </a:r>
            <a:r>
              <a:rPr lang="en-GB" sz="2800" dirty="0">
                <a:solidFill>
                  <a:srgbClr val="92D050"/>
                </a:solidFill>
                <a:effectLst/>
                <a:latin typeface="FreeSans"/>
                <a:ea typeface="FreeSans"/>
                <a:cs typeface="FreeSans"/>
              </a:rPr>
              <a:t>'No </a:t>
            </a:r>
            <a:r>
              <a:rPr lang="en-GB" sz="2800" dirty="0" err="1">
                <a:solidFill>
                  <a:srgbClr val="92D050"/>
                </a:solidFill>
                <a:effectLst/>
                <a:latin typeface="FreeSans"/>
                <a:ea typeface="FreeSans"/>
                <a:cs typeface="FreeSans"/>
              </a:rPr>
              <a:t>Litter</a:t>
            </a:r>
            <a:r>
              <a:rPr lang="en-GB" sz="280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GB" sz="2000" dirty="0" err="1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  <a:t>poster</a:t>
            </a:r>
            <a:r>
              <a:rPr lang="en-GB" sz="20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  <a:t> exhibition</a:t>
            </a:r>
            <a:br>
              <a:rPr lang="en-GB" sz="20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</a:br>
            <a:br>
              <a:rPr lang="en-GB" sz="20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</a:br>
            <a:r>
              <a:rPr lang="en-GB" sz="20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  <a:t>-Research/ Presentation:</a:t>
            </a:r>
            <a:r>
              <a:rPr lang="en-GB" sz="24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  <a:t> </a:t>
            </a:r>
            <a:r>
              <a:rPr lang="en-GB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‘</a:t>
            </a:r>
            <a:r>
              <a:rPr lang="en-GB" sz="24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  <a:t>The Benefits of Paper Recycling</a:t>
            </a:r>
            <a:r>
              <a:rPr lang="en-GB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’</a:t>
            </a:r>
            <a:br>
              <a:rPr lang="en-GB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- Active Citizenship Action: 'Pesticides and Forestry’  (students plant a tree based on previously done research of the tree species in the area of the mobility ,  presented arguments of the selected tree species and the benefits of planting trees to boost natural control of pests and cut the need for pesticides)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5C1488-615A-D6A6-612D-6EAF18B4F948}"/>
              </a:ext>
            </a:extLst>
          </p:cNvPr>
          <p:cNvSpPr txBox="1"/>
          <p:nvPr/>
        </p:nvSpPr>
        <p:spPr>
          <a:xfrm>
            <a:off x="2416629" y="1261965"/>
            <a:ext cx="6096000" cy="2546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November 2023</a:t>
            </a:r>
            <a:br>
              <a:rPr lang="en-GB" sz="24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solidFill>
                  <a:srgbClr val="00B0F0"/>
                </a:solidFill>
                <a:effectLst/>
                <a:latin typeface="FreeSans"/>
                <a:ea typeface="FreeSans"/>
                <a:cs typeface="FreeSans"/>
              </a:rPr>
              <a:t>-Waste Material Collage Exhibition ( each school organises it on its premises)</a:t>
            </a:r>
            <a:endParaRPr lang="en-GB" sz="2400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00B0F0"/>
                </a:solidFill>
                <a:effectLst/>
                <a:latin typeface="FreeSans"/>
                <a:ea typeface="FreeSans"/>
                <a:cs typeface="FreeSans"/>
              </a:rPr>
              <a:t>January2024</a:t>
            </a:r>
            <a:br>
              <a:rPr lang="en-GB" sz="2400" dirty="0">
                <a:solidFill>
                  <a:srgbClr val="00B0F0"/>
                </a:solidFill>
                <a:effectLst/>
                <a:latin typeface="FreeSans"/>
                <a:ea typeface="FreeSans"/>
                <a:cs typeface="FreeSans"/>
              </a:rPr>
            </a:br>
            <a:r>
              <a:rPr lang="en-GB" sz="2400" dirty="0">
                <a:solidFill>
                  <a:srgbClr val="00B0F0"/>
                </a:solidFill>
                <a:effectLst/>
                <a:latin typeface="FreeSans"/>
                <a:ea typeface="FreeSans"/>
                <a:cs typeface="FreeSans"/>
              </a:rPr>
              <a:t>-</a:t>
            </a:r>
            <a:r>
              <a:rPr lang="en-GB" sz="24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2400" dirty="0">
                <a:solidFill>
                  <a:srgbClr val="00B0F0"/>
                </a:solidFill>
                <a:effectLst/>
                <a:latin typeface="FreeSans"/>
                <a:ea typeface="FreeSans"/>
                <a:cs typeface="FreeSans"/>
              </a:rPr>
              <a:t>Origami Contest </a:t>
            </a:r>
            <a:r>
              <a:rPr lang="en-GB" sz="2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GB" sz="2400" dirty="0">
                <a:solidFill>
                  <a:srgbClr val="00B0F0"/>
                </a:solidFill>
                <a:effectLst/>
                <a:latin typeface="FreeSans"/>
                <a:ea typeface="FreeSans"/>
                <a:cs typeface="FreeSans"/>
              </a:rPr>
              <a:t>Paper Art</a:t>
            </a:r>
            <a:r>
              <a:rPr lang="en-GB" sz="2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 </a:t>
            </a:r>
            <a:r>
              <a:rPr lang="en-GB" sz="24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 each school organises it on its premises)</a:t>
            </a:r>
            <a:endParaRPr lang="en-GB" sz="2400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5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B9C0F2-5063-3008-64F6-7DEC6EAA0DF4}"/>
              </a:ext>
            </a:extLst>
          </p:cNvPr>
          <p:cNvSpPr txBox="1"/>
          <p:nvPr/>
        </p:nvSpPr>
        <p:spPr>
          <a:xfrm>
            <a:off x="2677886" y="1058430"/>
            <a:ext cx="6096000" cy="3853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May 2024 Barreiro, Portugal</a:t>
            </a:r>
            <a:endParaRPr lang="en-GB" sz="2000" dirty="0"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nl-BE" sz="24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Agrupamento de Escolas de Santo André Barreiro </a:t>
            </a:r>
            <a:endParaRPr lang="en-GB" sz="24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Transnational</a:t>
            </a:r>
            <a:r>
              <a:rPr lang="en-GB" sz="20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activity</a:t>
            </a:r>
            <a:b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GB" sz="20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</a:br>
            <a:r>
              <a:rPr lang="en-GB" sz="2000" dirty="0">
                <a:solidFill>
                  <a:srgbClr val="222222"/>
                </a:solidFill>
                <a:effectLst/>
                <a:latin typeface="FreeSans"/>
                <a:ea typeface="FreeSans"/>
                <a:cs typeface="FreeSans"/>
              </a:rPr>
              <a:t>-</a:t>
            </a:r>
            <a:r>
              <a:rPr lang="en-GB" sz="2000" dirty="0">
                <a:solidFill>
                  <a:srgbClr val="222222"/>
                </a:solidFill>
                <a:effectLst/>
                <a:latin typeface="+mj-lt"/>
                <a:ea typeface="FreeSans"/>
                <a:cs typeface="FreeSans"/>
              </a:rPr>
              <a:t>RESEARCH/ </a:t>
            </a:r>
            <a:r>
              <a:rPr lang="en-GB" sz="2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Power Point Presentation </a:t>
            </a:r>
            <a:r>
              <a:rPr lang="en-GB" sz="2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‘Recycling Digital Devices’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Exhibition of the five best Waste Material Collages and five best Origami works</a:t>
            </a:r>
            <a:endParaRPr lang="en-GB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635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865</Words>
  <Application>Microsoft Office PowerPoint</Application>
  <PresentationFormat>Widescreen</PresentationFormat>
  <Paragraphs>320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FreeSans</vt:lpstr>
      <vt:lpstr>Times New Roman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Utilisateur Microsoft Office</dc:creator>
  <cp:lastModifiedBy>Ludmila Butoiu</cp:lastModifiedBy>
  <cp:revision>10</cp:revision>
  <dcterms:created xsi:type="dcterms:W3CDTF">2019-05-02T10:45:28Z</dcterms:created>
  <dcterms:modified xsi:type="dcterms:W3CDTF">2022-10-13T17:16:25Z</dcterms:modified>
</cp:coreProperties>
</file>